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660" r:id="rId3"/>
    <p:sldMasterId id="2147483672" r:id="rId4"/>
  </p:sldMasterIdLst>
  <p:notesMasterIdLst>
    <p:notesMasterId r:id="rId51"/>
  </p:notesMasterIdLst>
  <p:sldIdLst>
    <p:sldId id="258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3" r:id="rId15"/>
    <p:sldId id="26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2060"/>
    <a:srgbClr val="FF3399"/>
    <a:srgbClr val="00FF00"/>
    <a:srgbClr val="B921AE"/>
    <a:srgbClr val="F80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2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DCA52-4B60-40B0-A849-6165AC2BE7B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F2C9-DE2F-4EA1-8C43-2B101B1B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8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DF2C9-DE2F-4EA1-8C43-2B101B1B31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F784-BAF2-42C4-9BEA-88023403682D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6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0B9A-A49D-4E22-A76D-FF3895679391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B4E5-27C7-4F1F-9854-C15B428D8B30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3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B996-AE30-4FBD-B346-6090A5D0B2BA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1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01A2-2DC0-4ACB-8988-9E348EE10DFC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73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47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11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4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0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3406-78F3-45CE-A6BD-C9C8EC768CF2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7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9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7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73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78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C9F6-EBF9-4BCB-8C77-3302DFC8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73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0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12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3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51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84455-28C4-4AAD-88BD-2EA918E3A528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1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71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4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1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39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3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547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05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53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75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5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EC0A2-FE94-4654-988D-2FCCF55E9916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8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2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4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257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3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6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47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A6AC-1AD1-4906-A98F-87DCF570122E}" type="datetime1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84BDC-64F6-4954-9DF2-6C1B0667B574}" type="datetime1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D03B-3091-4381-95DF-AD1EC3D2EB59}" type="datetime1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0C46483-1913-4F5C-8E4C-B54E82F23BC3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0113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9277-708B-44FC-AD96-B99FB849C2C9}" type="datetime1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9277-708B-44FC-AD96-B99FB849C2C9}" type="datetime1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02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841">
              <a:schemeClr val="accent4">
                <a:lumMod val="20000"/>
                <a:lumOff val="80000"/>
              </a:schemeClr>
            </a:gs>
            <a:gs pos="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39000"/>
                <a:lumOff val="61000"/>
              </a:schemeClr>
            </a:gs>
            <a:gs pos="83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69277-708B-44FC-AD96-B99FB849C2C9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6483-1913-4F5C-8E4C-B54E82F23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6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4" r:id="rId8"/>
    <p:sldLayoutId id="214748368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8841">
              <a:schemeClr val="accent4">
                <a:lumMod val="20000"/>
                <a:lumOff val="80000"/>
              </a:schemeClr>
            </a:gs>
            <a:gs pos="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39000"/>
                <a:lumOff val="61000"/>
              </a:schemeClr>
            </a:gs>
            <a:gs pos="83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DFCB-A2C6-456A-8615-48C1B389BFB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#/##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6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8841">
              <a:schemeClr val="accent4">
                <a:lumMod val="20000"/>
                <a:lumOff val="80000"/>
              </a:schemeClr>
            </a:gs>
            <a:gs pos="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39000"/>
                <a:lumOff val="61000"/>
              </a:schemeClr>
            </a:gs>
            <a:gs pos="83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B1711-F4BE-4254-B1A2-6DBC348400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35C5-3676-4702-8D84-976C77EB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7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8841">
              <a:schemeClr val="accent4">
                <a:lumMod val="20000"/>
                <a:lumOff val="80000"/>
              </a:schemeClr>
            </a:gs>
            <a:gs pos="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39000"/>
                <a:lumOff val="61000"/>
              </a:schemeClr>
            </a:gs>
            <a:gs pos="83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47CA7-E551-4C1D-B1C8-8B5250AFD886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4C714-7604-4D90-BAD2-FC3B2A29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1322" y="167053"/>
            <a:ext cx="9144000" cy="6102221"/>
          </a:xfrm>
        </p:spPr>
        <p:txBody>
          <a:bodyPr>
            <a:noAutofit/>
          </a:bodyPr>
          <a:lstStyle/>
          <a:p>
            <a:r>
              <a:rPr lang="fa-IR" sz="2800" dirty="0" smtClean="0">
                <a:cs typeface="B Nazanin" panose="00000400000000000000" pitchFamily="2" charset="-78"/>
              </a:rPr>
              <a:t>به نام خدا</a:t>
            </a:r>
          </a:p>
          <a:p>
            <a:endParaRPr lang="fa-IR" sz="2800" dirty="0" smtClean="0">
              <a:cs typeface="B Nazanin" panose="00000400000000000000" pitchFamily="2" charset="-78"/>
            </a:endParaRPr>
          </a:p>
          <a:p>
            <a:pPr rtl="1"/>
            <a:r>
              <a:rPr lang="fa-IR" sz="3200" dirty="0" smtClean="0">
                <a:cs typeface="B Nazanin" panose="00000400000000000000" pitchFamily="2" charset="-78"/>
              </a:rPr>
              <a:t>بررسی صرافی غیرمتمرکز 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en-US" sz="3200" dirty="0" err="1">
                <a:cs typeface="B Nazanin" panose="00000400000000000000" pitchFamily="2" charset="-78"/>
              </a:rPr>
              <a:t>U</a:t>
            </a:r>
            <a:r>
              <a:rPr lang="en-US" sz="3200" dirty="0" err="1" smtClean="0">
                <a:cs typeface="B Nazanin" panose="00000400000000000000" pitchFamily="2" charset="-78"/>
              </a:rPr>
              <a:t>niswap</a:t>
            </a:r>
            <a:endParaRPr lang="fa-IR" sz="3200" dirty="0" smtClean="0">
              <a:cs typeface="B Nazanin" panose="00000400000000000000" pitchFamily="2" charset="-78"/>
            </a:endParaRPr>
          </a:p>
          <a:p>
            <a:endParaRPr lang="fa-IR" sz="2800" dirty="0">
              <a:cs typeface="B Nazanin" panose="00000400000000000000" pitchFamily="2" charset="-78"/>
            </a:endParaRPr>
          </a:p>
          <a:p>
            <a:r>
              <a:rPr lang="fa-IR" sz="2600" dirty="0" smtClean="0">
                <a:cs typeface="B Nazanin" panose="00000400000000000000" pitchFamily="2" charset="-78"/>
              </a:rPr>
              <a:t>درس رمزنگاری پیشرفته</a:t>
            </a:r>
          </a:p>
          <a:p>
            <a:r>
              <a:rPr lang="fa-IR" sz="2600" dirty="0" smtClean="0">
                <a:cs typeface="B Nazanin" panose="00000400000000000000" pitchFamily="2" charset="-78"/>
              </a:rPr>
              <a:t>دکتر سلماسی‌زاده</a:t>
            </a:r>
            <a:endParaRPr lang="en-US" sz="2600" dirty="0" smtClean="0">
              <a:cs typeface="B Nazanin" panose="00000400000000000000" pitchFamily="2" charset="-78"/>
            </a:endParaRPr>
          </a:p>
          <a:p>
            <a:r>
              <a:rPr lang="fa-IR" sz="2600" dirty="0" smtClean="0">
                <a:cs typeface="B Nazanin" panose="00000400000000000000" pitchFamily="2" charset="-78"/>
              </a:rPr>
              <a:t>دانشگاه صنعتی شریف - دانشکده مهندسی برق</a:t>
            </a:r>
            <a:endParaRPr lang="en-US" sz="2600" dirty="0" smtClean="0">
              <a:cs typeface="B Nazanin" panose="00000400000000000000" pitchFamily="2" charset="-78"/>
            </a:endParaRPr>
          </a:p>
          <a:p>
            <a:endParaRPr lang="fa-IR" sz="2600" dirty="0" smtClean="0">
              <a:cs typeface="B Nazanin" panose="00000400000000000000" pitchFamily="2" charset="-78"/>
            </a:endParaRPr>
          </a:p>
          <a:p>
            <a:r>
              <a:rPr lang="fa-IR" sz="2600" b="1" dirty="0" smtClean="0">
                <a:cs typeface="B Nazanin" panose="00000400000000000000" pitchFamily="2" charset="-78"/>
              </a:rPr>
              <a:t>پوریا دادخواه</a:t>
            </a:r>
          </a:p>
          <a:p>
            <a:r>
              <a:rPr lang="fa-IR" sz="2600" b="1" dirty="0" smtClean="0">
                <a:cs typeface="B Nazanin" panose="00000400000000000000" pitchFamily="2" charset="-78"/>
              </a:rPr>
              <a:t>کیخسرو خسروانی</a:t>
            </a:r>
          </a:p>
          <a:p>
            <a:r>
              <a:rPr lang="fa-IR" sz="2600" b="1" dirty="0" smtClean="0">
                <a:cs typeface="B Nazanin" panose="00000400000000000000" pitchFamily="2" charset="-78"/>
              </a:rPr>
              <a:t>ابوالفضل یوسفی</a:t>
            </a:r>
          </a:p>
          <a:p>
            <a:endParaRPr lang="fa-IR" sz="2600" b="1" dirty="0" smtClean="0">
              <a:cs typeface="B Nazanin" panose="00000400000000000000" pitchFamily="2" charset="-78"/>
            </a:endParaRPr>
          </a:p>
          <a:p>
            <a:r>
              <a:rPr lang="fa-IR" sz="2600" dirty="0" smtClean="0">
                <a:cs typeface="B Nazanin" panose="00000400000000000000" pitchFamily="2" charset="-78"/>
              </a:rPr>
              <a:t>بهار 1402</a:t>
            </a:r>
            <a:endParaRPr lang="en-US" sz="2600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167053"/>
            <a:ext cx="1274885" cy="1274885"/>
          </a:xfrm>
        </p:spPr>
      </p:pic>
    </p:spTree>
    <p:extLst>
      <p:ext uri="{BB962C8B-B14F-4D97-AF65-F5344CB8AC3E}">
        <p14:creationId xmlns:p14="http://schemas.microsoft.com/office/powerpoint/2010/main" val="41698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10</a:t>
            </a:fld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48" y="314386"/>
            <a:ext cx="3300952" cy="823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92332" y="1138334"/>
            <a:ext cx="74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3399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V3</a:t>
            </a:r>
            <a:endParaRPr lang="en-US" sz="4000" b="1" dirty="0">
              <a:solidFill>
                <a:srgbClr val="FF33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97379" y="242324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نقدینگی متمرکز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786802" y="3231092"/>
            <a:ext cx="5234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چندین ردیف </a:t>
            </a:r>
            <a:r>
              <a:rPr lang="fa-IR" sz="24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کارمزد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	</a:t>
            </a:r>
            <a:r>
              <a:rPr lang="fa-IR" dirty="0"/>
              <a:t>0.05٪، 0.30٪، و 1.00٪.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741137" y="4158962"/>
            <a:ext cx="2279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بلاک چین های لایه 2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30530" y="5026823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latin typeface="Calibri" panose="020F0502020204030204" pitchFamily="34" charset="0"/>
                <a:cs typeface="B Nazanin" panose="00000400000000000000" pitchFamily="2" charset="-78"/>
              </a:rPr>
              <a:t>عدم اجازه فورک تجاری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3461924"/>
            <a:ext cx="6843750" cy="2414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11" y="726360"/>
            <a:ext cx="3651597" cy="27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11</a:t>
            </a:fld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48" y="314386"/>
            <a:ext cx="3300952" cy="823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4783" y="1138335"/>
            <a:ext cx="1734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3399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Market</a:t>
            </a:r>
            <a:endParaRPr lang="en-US" sz="4000" b="1" dirty="0">
              <a:solidFill>
                <a:srgbClr val="FF33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0170"/>
            <a:ext cx="11710501" cy="3744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7021" y="1541422"/>
            <a:ext cx="181927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2022</a:t>
            </a:r>
          </a:p>
          <a:p>
            <a:r>
              <a:rPr lang="en-US" dirty="0" smtClean="0">
                <a:solidFill>
                  <a:srgbClr val="111726"/>
                </a:solidFill>
              </a:rPr>
              <a:t>$16 billion in TVL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0479" y="1815198"/>
            <a:ext cx="2057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2026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111726"/>
                </a:solidFill>
              </a:rPr>
              <a:t>$240 </a:t>
            </a:r>
            <a:r>
              <a:rPr lang="en-US" dirty="0">
                <a:solidFill>
                  <a:srgbClr val="111726"/>
                </a:solidFill>
              </a:rPr>
              <a:t>billion </a:t>
            </a:r>
            <a:r>
              <a:rPr lang="en-US" dirty="0" smtClean="0">
                <a:solidFill>
                  <a:srgbClr val="111726"/>
                </a:solidFill>
              </a:rPr>
              <a:t>in TVL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80804" y="876725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</a:rPr>
              <a:t>Defi</a:t>
            </a:r>
            <a:r>
              <a:rPr lang="en-US" sz="2800" dirty="0" smtClean="0">
                <a:solidFill>
                  <a:srgbClr val="000000"/>
                </a:solidFill>
              </a:rPr>
              <a:t> TVL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173924" y="876725"/>
            <a:ext cx="3409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App on </a:t>
            </a:r>
            <a:r>
              <a:rPr lang="en-US" sz="2800" dirty="0" err="1" smtClean="0">
                <a:solidFill>
                  <a:srgbClr val="000000"/>
                </a:solidFill>
              </a:rPr>
              <a:t>Uniswap</a:t>
            </a:r>
            <a:endParaRPr lang="en-US" sz="2400" dirty="0"/>
          </a:p>
        </p:txBody>
      </p:sp>
      <p:sp>
        <p:nvSpPr>
          <p:cNvPr id="1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668184" y="876725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569119" y="891792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8406882" y="349680"/>
            <a:ext cx="294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اولیه‌های </a:t>
            </a:r>
            <a:r>
              <a:rPr lang="fa-IR" altLang="ko-KR" sz="3200" b="1" dirty="0" smtClean="0">
                <a:solidFill>
                  <a:srgbClr val="FF0000"/>
                </a:solidFill>
                <a:latin typeface="+mj-lt"/>
                <a:cs typeface="B Nazanin" panose="00000400000000000000" pitchFamily="2" charset="-78"/>
              </a:rPr>
              <a:t>رمزگذاری</a:t>
            </a:r>
            <a:endParaRPr lang="ko-KR" altLang="en-US" sz="3200" b="1" dirty="0">
              <a:solidFill>
                <a:srgbClr val="FF0000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165073" y="1290912"/>
            <a:ext cx="418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توابع چکیده‌ساز:</a:t>
            </a:r>
            <a:r>
              <a:rPr lang="en-US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 </a:t>
            </a: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Keccak-256</a:t>
            </a:r>
            <a:endParaRPr lang="en-US" sz="2400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pPr marL="800100" lvl="1" indent="-342900" algn="justLow" rt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Merkle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Tree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 </a:t>
            </a:r>
            <a:r>
              <a:rPr lang="en-US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48669" y="1512413"/>
            <a:ext cx="787601" cy="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3860843" y="1290912"/>
            <a:ext cx="298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یکپارچگی‌ داده و تراکنش</a:t>
            </a:r>
            <a:endParaRPr lang="en-US" sz="2400" dirty="0" smtClean="0">
              <a:solidFill>
                <a:srgbClr val="002060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algn="ctr" rtl="1"/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اثبات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وجود یا </a:t>
            </a:r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عدم وجود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داده</a:t>
            </a:r>
            <a:endParaRPr lang="fa-IR" sz="2400" dirty="0">
              <a:solidFill>
                <a:srgbClr val="002060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18449" y="1503082"/>
            <a:ext cx="942394" cy="93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98313" y="1290912"/>
            <a:ext cx="253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آدرس، توکن، استخر</a:t>
            </a:r>
          </a:p>
          <a:p>
            <a:pPr marL="342900" indent="-342900" algn="justLow" rtl="1">
              <a:buFont typeface="Arial" panose="020B0604020202020204" pitchFamily="34" charset="0"/>
              <a:buChar char="•"/>
            </a:pPr>
            <a:endParaRPr lang="fa-IR" sz="24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165073" y="2417162"/>
            <a:ext cx="418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امضای دیجیتال:</a:t>
            </a:r>
            <a:r>
              <a:rPr lang="en-US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 </a:t>
            </a: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400" dirty="0">
                <a:solidFill>
                  <a:srgbClr val="002060"/>
                </a:solidFill>
                <a:cs typeface="B Nazanin" panose="00000400000000000000" pitchFamily="2" charset="-78"/>
              </a:rPr>
              <a:t>ECDSA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848669" y="2638663"/>
            <a:ext cx="787601" cy="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4239748" y="2426493"/>
            <a:ext cx="223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احراز هویت مبدا پیام</a:t>
            </a:r>
            <a:endParaRPr lang="fa-IR" sz="24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918449" y="2629332"/>
            <a:ext cx="942394" cy="93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98313" y="2417162"/>
            <a:ext cx="253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اعتبارسنجی </a:t>
            </a:r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تراکنش ها</a:t>
            </a:r>
            <a:endParaRPr lang="fa-IR" sz="24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165073" y="3401612"/>
            <a:ext cx="418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تسهیم راز:</a:t>
            </a:r>
            <a:r>
              <a:rPr lang="fa-IR" altLang="ko-KR" sz="2400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altLang="ko-K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Shamir’s secret</a:t>
            </a:r>
          </a:p>
          <a:p>
            <a:pPr algn="justLow" rtl="1"/>
            <a:r>
              <a:rPr lang="en-US" altLang="ko-KR" sz="2400" dirty="0">
                <a:solidFill>
                  <a:srgbClr val="002060"/>
                </a:solidFill>
                <a:cs typeface="B Nazanin" panose="00000400000000000000" pitchFamily="2" charset="-78"/>
              </a:rPr>
              <a:t>	</a:t>
            </a:r>
            <a:r>
              <a:rPr lang="en-US" altLang="ko-K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	 sharing</a:t>
            </a:r>
            <a:endParaRPr lang="fa-IR" sz="2400" dirty="0" smtClean="0">
              <a:solidFill>
                <a:srgbClr val="002060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48669" y="3623113"/>
            <a:ext cx="787601" cy="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4050295" y="3401612"/>
            <a:ext cx="260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توزیع کلیدهای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خصوصی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918449" y="3613782"/>
            <a:ext cx="942394" cy="93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98313" y="3401612"/>
            <a:ext cx="253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قراردادهای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هوشمند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165073" y="4376731"/>
            <a:ext cx="418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رمزگذاری متقارن</a:t>
            </a: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:</a:t>
            </a:r>
            <a:r>
              <a:rPr lang="en-US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 </a:t>
            </a: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400" dirty="0">
                <a:solidFill>
                  <a:srgbClr val="002060"/>
                </a:solidFill>
                <a:cs typeface="B Nazanin" panose="00000400000000000000" pitchFamily="2" charset="-78"/>
              </a:rPr>
              <a:t>AES</a:t>
            </a:r>
            <a:endParaRPr lang="fa-IR" sz="2400" dirty="0" smtClean="0">
              <a:solidFill>
                <a:srgbClr val="002060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848668" y="4607563"/>
            <a:ext cx="787601" cy="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3860842" y="4262923"/>
            <a:ext cx="298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محرمانه بودن و یکپارچگی داده های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ارسالی شبکه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918449" y="4616894"/>
            <a:ext cx="942394" cy="93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98313" y="4376731"/>
            <a:ext cx="253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en-US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HTTPS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 تحت وب، برنامه، کیف پول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7165073" y="5379842"/>
            <a:ext cx="418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رمزگذاری 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نامتقارن</a:t>
            </a:r>
            <a:r>
              <a:rPr lang="fa-IR" altLang="ko-KR" sz="2400" dirty="0" smtClean="0">
                <a:solidFill>
                  <a:srgbClr val="00206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: </a:t>
            </a:r>
            <a:r>
              <a:rPr lang="en-US" sz="2400" dirty="0">
                <a:solidFill>
                  <a:srgbClr val="002060"/>
                </a:solidFill>
                <a:cs typeface="B Nazanin" panose="00000400000000000000" pitchFamily="2" charset="-78"/>
              </a:rPr>
              <a:t>ECDH </a:t>
            </a:r>
            <a:endParaRPr lang="fa-IR" sz="2400" dirty="0" smtClean="0">
              <a:solidFill>
                <a:srgbClr val="002060"/>
              </a:solidFill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848668" y="5610674"/>
            <a:ext cx="787601" cy="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4239748" y="5389172"/>
            <a:ext cx="228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پروتکل تبادل کلید </a:t>
            </a:r>
            <a:endParaRPr lang="fa-IR" sz="24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918449" y="5587329"/>
            <a:ext cx="942394" cy="93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98313" y="5379842"/>
            <a:ext cx="253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ا</a:t>
            </a:r>
            <a:r>
              <a:rPr lang="fa-IR" sz="2400" dirty="0" smtClean="0">
                <a:solidFill>
                  <a:srgbClr val="002060"/>
                </a:solidFill>
                <a:cs typeface="B Nazanin" panose="00000400000000000000" pitchFamily="2" charset="-78"/>
              </a:rPr>
              <a:t>مضای </a:t>
            </a:r>
            <a:r>
              <a:rPr lang="fa-IR" sz="2400" dirty="0">
                <a:solidFill>
                  <a:srgbClr val="002060"/>
                </a:solidFill>
                <a:cs typeface="B Nazanin" panose="00000400000000000000" pitchFamily="2" charset="-78"/>
              </a:rPr>
              <a:t>تراکنش ها </a:t>
            </a:r>
            <a:endParaRPr lang="fa-IR" sz="2400" dirty="0" smtClean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4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11367521" y="1862569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rgbClr val="B92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11367521" y="2925099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rgbClr val="B92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11362003" y="398260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rgbClr val="B92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11362003" y="4910828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rgbClr val="B92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867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1" y="3453462"/>
            <a:ext cx="836550" cy="8365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46218" y="2410691"/>
            <a:ext cx="2382982" cy="12053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510004" y="2843644"/>
            <a:ext cx="983827" cy="46371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92630" y="594437"/>
            <a:ext cx="2189018" cy="12469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Factory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785" y="2150610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Liquidity provider</a:t>
            </a:r>
            <a:endParaRPr lang="en-US" dirty="0"/>
          </a:p>
        </p:txBody>
      </p:sp>
      <p:sp>
        <p:nvSpPr>
          <p:cNvPr id="13" name="Bent Arrow 12"/>
          <p:cNvSpPr/>
          <p:nvPr/>
        </p:nvSpPr>
        <p:spPr>
          <a:xfrm>
            <a:off x="3622961" y="870898"/>
            <a:ext cx="2327566" cy="1205345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lowchart: Magnetic Disk 13"/>
          <p:cNvSpPr/>
          <p:nvPr/>
        </p:nvSpPr>
        <p:spPr>
          <a:xfrm>
            <a:off x="9684323" y="1953491"/>
            <a:ext cx="2161309" cy="2362200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994" y="2942312"/>
            <a:ext cx="768927" cy="7689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4" y="2926769"/>
            <a:ext cx="800015" cy="800015"/>
          </a:xfrm>
          <a:prstGeom prst="rect">
            <a:avLst/>
          </a:prstGeom>
        </p:spPr>
      </p:pic>
      <p:sp>
        <p:nvSpPr>
          <p:cNvPr id="17" name="Bent-Up Arrow 16"/>
          <p:cNvSpPr/>
          <p:nvPr/>
        </p:nvSpPr>
        <p:spPr>
          <a:xfrm flipV="1">
            <a:off x="8541325" y="1092359"/>
            <a:ext cx="2285996" cy="748987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199908" y="2412642"/>
            <a:ext cx="2189018" cy="12469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Pair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192955" y="4315691"/>
            <a:ext cx="2189018" cy="1246909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ERC20</a:t>
            </a:r>
            <a:endParaRPr lang="en-US" dirty="0"/>
          </a:p>
        </p:txBody>
      </p:sp>
      <p:sp>
        <p:nvSpPr>
          <p:cNvPr id="20" name="Bent Arrow 19"/>
          <p:cNvSpPr/>
          <p:nvPr/>
        </p:nvSpPr>
        <p:spPr>
          <a:xfrm flipV="1">
            <a:off x="3622961" y="3976254"/>
            <a:ext cx="2327566" cy="1205345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139679" y="2719364"/>
            <a:ext cx="997524" cy="58799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589816" y="2742099"/>
            <a:ext cx="997524" cy="58799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5" y="870898"/>
            <a:ext cx="1265759" cy="12801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5241" y="4394260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5382"/>
            <a:ext cx="4755502" cy="4088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000" dirty="0" smtClean="0">
                <a:latin typeface="Kodak"/>
                <a:cs typeface="B Mitra" panose="00000400000000000000" pitchFamily="2" charset="-78"/>
              </a:rPr>
              <a:t>چگونه معاملات انجام می شود</a:t>
            </a:r>
            <a:endParaRPr lang="en-US" sz="4000" dirty="0">
              <a:latin typeface="Kodak"/>
              <a:cs typeface="B Mitra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61940" y="1875775"/>
                <a:ext cx="6798335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Constant product automated market </a:t>
                </a:r>
                <a:r>
                  <a:rPr lang="en-US" sz="2800" dirty="0" smtClean="0"/>
                  <a:t>maker</a:t>
                </a:r>
                <a:endParaRPr lang="fa-IR" sz="2800" dirty="0" smtClean="0"/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fa-IR" sz="2800" b="0" i="1" dirty="0" smtClean="0">
                  <a:latin typeface="Cambria Math" panose="02040503050406030204" pitchFamily="18" charset="0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b="0" dirty="0" smtClean="0"/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fa-IR" sz="2800" dirty="0" smtClean="0"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sz="2800" dirty="0" smtClean="0">
                    <a:cs typeface="B Mitra" panose="00000400000000000000" pitchFamily="2" charset="-78"/>
                  </a:rPr>
                  <a:t>0.3% کارمزد برای تامین کننده نقدینگی</a:t>
                </a:r>
                <a:endParaRPr lang="en-US" sz="2800" dirty="0">
                  <a:cs typeface="B Mitra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940" y="1875775"/>
                <a:ext cx="6798335" cy="2246769"/>
              </a:xfrm>
              <a:prstGeom prst="rect">
                <a:avLst/>
              </a:prstGeom>
              <a:blipFill>
                <a:blip r:embed="rId3"/>
                <a:stretch>
                  <a:fillRect l="-628" t="-2717" r="-1704" b="-7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9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Constant product value AMM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67" y="4824526"/>
            <a:ext cx="1265759" cy="1280157"/>
          </a:xfrm>
          <a:prstGeom prst="rect">
            <a:avLst/>
          </a:prstGeom>
        </p:spPr>
      </p:pic>
      <p:sp>
        <p:nvSpPr>
          <p:cNvPr id="5" name="Flowchart: Magnetic Disk 4"/>
          <p:cNvSpPr/>
          <p:nvPr/>
        </p:nvSpPr>
        <p:spPr>
          <a:xfrm>
            <a:off x="6095999" y="4340226"/>
            <a:ext cx="2161309" cy="2362200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70" y="5329047"/>
            <a:ext cx="768927" cy="768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70" y="5313504"/>
            <a:ext cx="800015" cy="8000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63433" y="5329047"/>
            <a:ext cx="622914" cy="3844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44842" y="1736797"/>
          <a:ext cx="9702315" cy="1792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463">
                  <a:extLst>
                    <a:ext uri="{9D8B030D-6E8A-4147-A177-3AD203B41FA5}">
                      <a16:colId xmlns:a16="http://schemas.microsoft.com/office/drawing/2014/main" val="2877222824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3598043685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4136100611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355082872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1415230981"/>
                    </a:ext>
                  </a:extLst>
                </a:gridCol>
              </a:tblGrid>
              <a:tr h="91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کل دارایی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97681"/>
                  </a:ext>
                </a:extLst>
              </a:tr>
              <a:tr h="873416"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20000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1250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200000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563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54918" y="3805842"/>
                <a:ext cx="3682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1600000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918" y="3805842"/>
                <a:ext cx="3682162" cy="276999"/>
              </a:xfrm>
              <a:prstGeom prst="rect">
                <a:avLst/>
              </a:prstGeom>
              <a:blipFill>
                <a:blip r:embed="rId5"/>
                <a:stretch>
                  <a:fillRect l="-497" r="-99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52935" y="733447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Mitra" panose="00000400000000000000" pitchFamily="2" charset="-78"/>
              </a:rPr>
              <a:t>در خواست مبادله رمز ارز </a:t>
            </a:r>
            <a:r>
              <a:rPr lang="en-US" sz="2800" dirty="0" smtClean="0">
                <a:cs typeface="B Mitra" panose="00000400000000000000" pitchFamily="2" charset="-78"/>
              </a:rPr>
              <a:t>B</a:t>
            </a:r>
            <a:r>
              <a:rPr lang="fa-IR" sz="2800" dirty="0" smtClean="0">
                <a:cs typeface="B Mitra" panose="00000400000000000000" pitchFamily="2" charset="-78"/>
              </a:rPr>
              <a:t> با 4000 رمز ارز </a:t>
            </a:r>
            <a:r>
              <a:rPr lang="en-US" sz="2800" dirty="0" smtClean="0">
                <a:cs typeface="B Mitra" panose="00000400000000000000" pitchFamily="2" charset="-78"/>
              </a:rPr>
              <a:t>A</a:t>
            </a:r>
            <a:endParaRPr lang="en-US" sz="2800" dirty="0">
              <a:cs typeface="B Mitra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37710" y="1405299"/>
                <a:ext cx="3614131" cy="35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1600000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10" y="1405299"/>
                <a:ext cx="3614131" cy="352404"/>
              </a:xfrm>
              <a:prstGeom prst="rect">
                <a:avLst/>
              </a:prstGeom>
              <a:blipFill>
                <a:blip r:embed="rId2"/>
                <a:stretch>
                  <a:fillRect l="-1180" t="-31579" r="-101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24081" y="1906335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Mitra" panose="00000400000000000000" pitchFamily="2" charset="-78"/>
              </a:rPr>
              <a:t> برای این مبادله باید 20 رمز ارز </a:t>
            </a:r>
            <a:r>
              <a:rPr lang="en-US" sz="2800" dirty="0" smtClean="0">
                <a:cs typeface="B Mitra" panose="00000400000000000000" pitchFamily="2" charset="-78"/>
              </a:rPr>
              <a:t>B</a:t>
            </a:r>
            <a:r>
              <a:rPr lang="fa-IR" sz="2800" dirty="0" smtClean="0">
                <a:cs typeface="B Mitra" panose="00000400000000000000" pitchFamily="2" charset="-78"/>
              </a:rPr>
              <a:t> تحویل دهد</a:t>
            </a:r>
            <a:endParaRPr lang="en-US" sz="2800" dirty="0">
              <a:cs typeface="B Mitra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37710" y="2578187"/>
                <a:ext cx="4782143" cy="2806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2800" dirty="0" smtClean="0">
                    <a:cs typeface="B Mitra" panose="00000400000000000000" pitchFamily="2" charset="-78"/>
                  </a:rPr>
                  <a:t>ارزش نهایی رمز ارز ها پس از مبادله</a:t>
                </a:r>
                <a:endParaRPr lang="en-US" sz="2800" dirty="0" smtClean="0">
                  <a:cs typeface="B Mitra" panose="00000400000000000000" pitchFamily="2" charset="-78"/>
                </a:endParaRPr>
              </a:p>
              <a:p>
                <a:endParaRPr lang="fa-IR" sz="2800" dirty="0">
                  <a:cs typeface="B Mitra" panose="00000400000000000000" pitchFamily="2" charset="-7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</m:ctrlPr>
                        </m:fPr>
                        <m:num>
                          <m:r>
                            <a:rPr lang="fa-IR" sz="2800" b="0" i="1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  <m:t>20000</m:t>
                          </m:r>
                        </m:num>
                        <m:den>
                          <m:r>
                            <a:rPr lang="fa-IR" sz="2800" b="0" i="1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  <m:t>16000</m:t>
                          </m:r>
                        </m:den>
                      </m:f>
                      <m:r>
                        <a:rPr lang="fa-IR" sz="2800" b="0" i="1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 ∗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5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=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6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.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25</m:t>
                      </m:r>
                      <m:r>
                        <a:rPr lang="fa-IR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 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  <m:t>A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cs typeface="B Mitra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B Mitra" panose="00000400000000000000" pitchFamily="2" charset="-78"/>
                        </a:rPr>
                        <m:t>value</m:t>
                      </m:r>
                    </m:oMath>
                  </m:oMathPara>
                </a14:m>
                <a:endParaRPr lang="fa-IR" sz="2800" dirty="0" smtClean="0">
                  <a:cs typeface="B Mitra" panose="00000400000000000000" pitchFamily="2" charset="-78"/>
                </a:endParaRPr>
              </a:p>
              <a:p>
                <a:endParaRPr lang="fa-IR" sz="2800" dirty="0">
                  <a:cs typeface="B Mitra" panose="00000400000000000000" pitchFamily="2" charset="-78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a-IR" sz="2800" i="1" smtClean="0">
                            <a:latin typeface="Cambria Math" panose="02040503050406030204" pitchFamily="18" charset="0"/>
                            <a:cs typeface="B Mitra" panose="00000400000000000000" pitchFamily="2" charset="-78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B Mitra" panose="00000400000000000000" pitchFamily="2" charset="-78"/>
                          </a:rPr>
                          <m:t>80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B Mitra" panose="00000400000000000000" pitchFamily="2" charset="-78"/>
                          </a:rPr>
                          <m:t>100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cs typeface="B Mitra" panose="00000400000000000000" pitchFamily="2" charset="-78"/>
                      </a:rPr>
                      <m:t> 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B Mitra" panose="00000400000000000000" pitchFamily="2" charset="-78"/>
                      </a:rPr>
                      <m:t>1250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B Mitra" panose="00000400000000000000" pitchFamily="2" charset="-7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B Mitra" panose="00000400000000000000" pitchFamily="2" charset="-78"/>
                      </a:rPr>
                      <m:t>1000</m:t>
                    </m:r>
                  </m:oMath>
                </a14:m>
                <a:r>
                  <a:rPr lang="en-US" sz="2800" dirty="0" smtClean="0">
                    <a:cs typeface="B Mitra" panose="00000400000000000000" pitchFamily="2" charset="-78"/>
                  </a:rPr>
                  <a:t>   B’s value</a:t>
                </a:r>
                <a:r>
                  <a:rPr lang="fa-IR" sz="2800" dirty="0" smtClean="0">
                    <a:cs typeface="B Mitra" panose="00000400000000000000" pitchFamily="2" charset="-78"/>
                  </a:rPr>
                  <a:t>  </a:t>
                </a:r>
                <a:endParaRPr lang="en-US" sz="2800" dirty="0">
                  <a:cs typeface="B Mitra" panose="00000400000000000000" pitchFamily="2" charset="-78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10" y="2578187"/>
                <a:ext cx="4782143" cy="2806409"/>
              </a:xfrm>
              <a:prstGeom prst="rect">
                <a:avLst/>
              </a:prstGeom>
              <a:blipFill>
                <a:blip r:embed="rId3"/>
                <a:stretch>
                  <a:fillRect l="-2806" t="-1957" r="-1531" b="-3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8982" y="357698"/>
          <a:ext cx="10457385" cy="2581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477">
                  <a:extLst>
                    <a:ext uri="{9D8B030D-6E8A-4147-A177-3AD203B41FA5}">
                      <a16:colId xmlns:a16="http://schemas.microsoft.com/office/drawing/2014/main" val="1084384671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2229633783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3034591778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615191264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3072530963"/>
                    </a:ext>
                  </a:extLst>
                </a:gridCol>
              </a:tblGrid>
              <a:tr h="118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کل دارایی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4742"/>
                  </a:ext>
                </a:extLst>
              </a:tr>
              <a:tr h="696377"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20000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1250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200000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0378"/>
                  </a:ext>
                </a:extLst>
              </a:tr>
              <a:tr h="696377"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16000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6.25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200000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78186"/>
                  </a:ext>
                </a:extLst>
              </a:tr>
            </a:tbl>
          </a:graphicData>
        </a:graphic>
      </p:graphicFrame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3075709"/>
            <a:ext cx="3684646" cy="3684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9450150" y="3519054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 smtClean="0">
                <a:cs typeface="B Mitra" panose="00000400000000000000" pitchFamily="2" charset="-78"/>
              </a:rPr>
              <a:t>نقطه تعادل پایدار</a:t>
            </a:r>
            <a:endParaRPr lang="en-US" sz="2800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70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0"/>
            <a:ext cx="12179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534275" y="349680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altLang="ko-KR" sz="3200" b="1" dirty="0" smtClean="0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فهرست مطالب</a:t>
            </a:r>
            <a:endParaRPr lang="ko-KR" altLang="en-US" sz="3200" b="1" dirty="0">
              <a:solidFill>
                <a:srgbClr val="B921AE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34065" y="1368422"/>
            <a:ext cx="4719735" cy="463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معرفی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تجارت غیرمتمرکز و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کابردها</a:t>
            </a:r>
            <a:endParaRPr lang="en-US" sz="2200" dirty="0" smtClean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صرافی‌های غیرمتمرکز و اهداف آن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ها</a:t>
            </a:r>
            <a:endParaRPr lang="en-US" sz="2200" dirty="0" smtClean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معرفی پروژه </a:t>
            </a:r>
            <a:r>
              <a:rPr lang="en-US" sz="22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uniswap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طرز کار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کلی</a:t>
            </a:r>
            <a:endParaRPr lang="en-US" sz="2200" dirty="0" smtClean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اولیه‌های رمزگذاری‌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استفاده‌شده در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پروژه</a:t>
            </a:r>
            <a:endParaRPr lang="en-US" sz="2200" dirty="0" smtClean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ساختار پیاده‌سازی پروژه و قراردادهای هوشمند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آن</a:t>
            </a:r>
            <a:endParaRPr lang="en-US" sz="2200" dirty="0" smtClean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توضیح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مدل سیستمی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پروژه</a:t>
            </a:r>
            <a:endParaRPr lang="en-US" sz="2200" dirty="0" smtClean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امنیت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پروژه و نتایج بررسی‌های </a:t>
            </a:r>
            <a:r>
              <a:rPr lang="en-US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audit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آن</a:t>
            </a:r>
            <a:endParaRPr lang="en-US" sz="2200" dirty="0" smtClean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پروژه‌های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رقیب </a:t>
            </a:r>
            <a:r>
              <a:rPr lang="en-US" sz="22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uniswap</a:t>
            </a:r>
            <a:endParaRPr lang="en-US" sz="2200" dirty="0" smtClean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کارهای </a:t>
            </a:r>
            <a:r>
              <a:rPr lang="fa-IR" sz="22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آینده و ایده‌های بهبود </a:t>
            </a: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پروژه</a:t>
            </a:r>
            <a:endParaRPr lang="en-US" sz="2200" dirty="0" smtClean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fa-IR" sz="22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جمع‌بندی</a:t>
            </a:r>
            <a:endParaRPr lang="en-US" sz="22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impermanent loss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44842" y="1736797"/>
          <a:ext cx="9702315" cy="1792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463">
                  <a:extLst>
                    <a:ext uri="{9D8B030D-6E8A-4147-A177-3AD203B41FA5}">
                      <a16:colId xmlns:a16="http://schemas.microsoft.com/office/drawing/2014/main" val="2877222824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3598043685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4136100611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355082872"/>
                    </a:ext>
                  </a:extLst>
                </a:gridCol>
                <a:gridCol w="1940463">
                  <a:extLst>
                    <a:ext uri="{9D8B030D-6E8A-4147-A177-3AD203B41FA5}">
                      <a16:colId xmlns:a16="http://schemas.microsoft.com/office/drawing/2014/main" val="1415230981"/>
                    </a:ext>
                  </a:extLst>
                </a:gridCol>
              </a:tblGrid>
              <a:tr h="919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کل دارایی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97681"/>
                  </a:ext>
                </a:extLst>
              </a:tr>
              <a:tr h="873416"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a-I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a-IR" dirty="0" smtClean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563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81570" y="3873234"/>
                <a:ext cx="54288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10000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200000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570" y="3873234"/>
                <a:ext cx="542885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98894" y="4654333"/>
            <a:ext cx="652454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Mitra" panose="00000400000000000000" pitchFamily="2" charset="-78"/>
              </a:rPr>
              <a:t>حال اگر قیمت ارز </a:t>
            </a:r>
            <a:r>
              <a:rPr lang="en-US" sz="2800" dirty="0" smtClean="0">
                <a:cs typeface="B Mitra" panose="00000400000000000000" pitchFamily="2" charset="-78"/>
              </a:rPr>
              <a:t>B</a:t>
            </a:r>
            <a:r>
              <a:rPr lang="fa-IR" sz="2800" dirty="0" smtClean="0">
                <a:cs typeface="B Mitra" panose="00000400000000000000" pitchFamily="2" charset="-78"/>
              </a:rPr>
              <a:t> در بازار جهانی به 550 دلار برسد: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Mitra" panose="00000400000000000000" pitchFamily="2" charset="-78"/>
              </a:rPr>
              <a:t>دارایی فراهم کننده نقدینگی در صورت شرکت نکردن 21000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B Mitra" panose="00000400000000000000" pitchFamily="2" charset="-78"/>
              </a:rPr>
              <a:t>Arbitrage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206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42616" y="648644"/>
          <a:ext cx="10457385" cy="2581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477">
                  <a:extLst>
                    <a:ext uri="{9D8B030D-6E8A-4147-A177-3AD203B41FA5}">
                      <a16:colId xmlns:a16="http://schemas.microsoft.com/office/drawing/2014/main" val="1084384671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2229633783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3034591778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615191264"/>
                    </a:ext>
                  </a:extLst>
                </a:gridCol>
                <a:gridCol w="2091477">
                  <a:extLst>
                    <a:ext uri="{9D8B030D-6E8A-4147-A177-3AD203B41FA5}">
                      <a16:colId xmlns:a16="http://schemas.microsoft.com/office/drawing/2014/main" val="3072530963"/>
                    </a:ext>
                  </a:extLst>
                </a:gridCol>
              </a:tblGrid>
              <a:tr h="1187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A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تعداد </a:t>
                      </a:r>
                      <a:r>
                        <a:rPr lang="fa-IR" sz="2400" baseline="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B </a:t>
                      </a:r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رمز ارز</a:t>
                      </a:r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  <a:cs typeface="B Mitra" panose="00000400000000000000" pitchFamily="2" charset="-78"/>
                        </a:rPr>
                        <a:t>ارزش کل دارایی</a:t>
                      </a:r>
                      <a:endParaRPr lang="en-US" sz="2400" dirty="0">
                        <a:solidFill>
                          <a:schemeClr val="tx1"/>
                        </a:solidFill>
                        <a:cs typeface="B Mitra" panose="00000400000000000000" pitchFamily="2" charset="-7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4742"/>
                  </a:ext>
                </a:extLst>
              </a:tr>
              <a:tr h="6963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fa-IR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 smtClean="0">
                          <a:solidFill>
                            <a:schemeClr val="tx1"/>
                          </a:solidFill>
                        </a:rPr>
                        <a:t>20000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0378"/>
                  </a:ext>
                </a:extLst>
              </a:tr>
              <a:tr h="6963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10988.9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0.954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19.07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20976.59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78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32588" y="4059383"/>
            <a:ext cx="5067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Mitra" panose="00000400000000000000" pitchFamily="2" charset="-78"/>
              </a:rPr>
              <a:t>23.41 دلار فراهم کننده نقدینگی ضرر کرده است</a:t>
            </a:r>
            <a:endParaRPr lang="en-US" sz="2800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03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B Mitra" panose="00000400000000000000" pitchFamily="2" charset="-78"/>
              </a:rPr>
              <a:t>تاثیر </a:t>
            </a:r>
            <a:r>
              <a:rPr lang="en-US" dirty="0" smtClean="0">
                <a:cs typeface="B Mitra" panose="00000400000000000000" pitchFamily="2" charset="-78"/>
              </a:rPr>
              <a:t>Arbitrage</a:t>
            </a:r>
            <a:r>
              <a:rPr lang="fa-IR" dirty="0" smtClean="0">
                <a:cs typeface="B Mitra" panose="00000400000000000000" pitchFamily="2" charset="-78"/>
              </a:rPr>
              <a:t> بر مدل اقتصاد توزیع شده</a:t>
            </a:r>
            <a:r>
              <a:rPr lang="en-US" dirty="0">
                <a:cs typeface="B Mitra" panose="00000400000000000000" pitchFamily="2" charset="-78"/>
              </a:rPr>
              <a:t/>
            </a:r>
            <a:br>
              <a:rPr lang="en-US" dirty="0">
                <a:cs typeface="B Mitra" panose="00000400000000000000" pitchFamily="2" charset="-78"/>
              </a:rPr>
            </a:b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متعادل کردن پراکندگی دو رمز ارز</a:t>
            </a:r>
          </a:p>
          <a:p>
            <a:pPr algn="r" rtl="1"/>
            <a:r>
              <a:rPr lang="fa-IR" dirty="0">
                <a:cs typeface="B Mitra" panose="00000400000000000000" pitchFamily="2" charset="-78"/>
              </a:rPr>
              <a:t>برابری نقطه تعادل پایدار منحنی با قیمت اصلی </a:t>
            </a:r>
            <a:endParaRPr lang="en-US" dirty="0">
              <a:cs typeface="B Mitra" panose="00000400000000000000" pitchFamily="2" charset="-78"/>
            </a:endParaRPr>
          </a:p>
          <a:p>
            <a:pPr algn="r" rtl="1"/>
            <a:r>
              <a:rPr lang="fa-IR" dirty="0" smtClean="0">
                <a:cs typeface="B Mitra" panose="00000400000000000000" pitchFamily="2" charset="-78"/>
              </a:rPr>
              <a:t>ساخت یک پیشگوی قیمت بازار اصلی</a:t>
            </a:r>
          </a:p>
        </p:txBody>
      </p:sp>
    </p:spTree>
    <p:extLst>
      <p:ext uri="{BB962C8B-B14F-4D97-AF65-F5344CB8AC3E}">
        <p14:creationId xmlns:p14="http://schemas.microsoft.com/office/powerpoint/2010/main" val="9118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Uniswap</a:t>
            </a:r>
            <a:r>
              <a:rPr lang="en-US" dirty="0" smtClean="0"/>
              <a:t> V3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r" rtl="1"/>
            <a:endParaRPr lang="en-US" dirty="0" smtClean="0">
              <a:cs typeface="B Mitra" panose="00000400000000000000" pitchFamily="2" charset="-78"/>
            </a:endParaRPr>
          </a:p>
          <a:p>
            <a:pPr algn="r" rtl="1"/>
            <a:r>
              <a:rPr lang="fa-IR" dirty="0" smtClean="0">
                <a:cs typeface="B Mitra" panose="00000400000000000000" pitchFamily="2" charset="-78"/>
              </a:rPr>
              <a:t>بهتر </a:t>
            </a:r>
            <a:r>
              <a:rPr lang="fa-IR" dirty="0">
                <a:cs typeface="B Mitra" panose="00000400000000000000" pitchFamily="2" charset="-78"/>
              </a:rPr>
              <a:t>کردن کد که باعث کاهش </a:t>
            </a:r>
            <a:r>
              <a:rPr lang="en-US" dirty="0">
                <a:cs typeface="B Mitra" panose="00000400000000000000" pitchFamily="2" charset="-78"/>
              </a:rPr>
              <a:t>gas fee </a:t>
            </a:r>
            <a:r>
              <a:rPr lang="fa-IR" dirty="0">
                <a:cs typeface="B Mitra" panose="00000400000000000000" pitchFamily="2" charset="-78"/>
              </a:rPr>
              <a:t> می </a:t>
            </a:r>
            <a:r>
              <a:rPr lang="fa-IR" dirty="0" smtClean="0">
                <a:cs typeface="B Mitra" panose="00000400000000000000" pitchFamily="2" charset="-78"/>
              </a:rPr>
              <a:t>شود</a:t>
            </a:r>
            <a:endParaRPr lang="en-US" dirty="0" smtClean="0">
              <a:cs typeface="B Mitra" panose="00000400000000000000" pitchFamily="2" charset="-78"/>
            </a:endParaRPr>
          </a:p>
          <a:p>
            <a:pPr algn="r" rtl="1"/>
            <a:r>
              <a:rPr lang="fa-IR" dirty="0" smtClean="0">
                <a:cs typeface="B Mitra" panose="00000400000000000000" pitchFamily="2" charset="-78"/>
              </a:rPr>
              <a:t>تغییر مدل به </a:t>
            </a:r>
            <a:r>
              <a:rPr lang="en-US" dirty="0">
                <a:cs typeface="B Mitra" panose="00000400000000000000" pitchFamily="2" charset="-78"/>
              </a:rPr>
              <a:t>Concentrated </a:t>
            </a:r>
            <a:r>
              <a:rPr lang="en-US" dirty="0" smtClean="0">
                <a:cs typeface="B Mitra" panose="00000400000000000000" pitchFamily="2" charset="-78"/>
              </a:rPr>
              <a:t>Liquidity</a:t>
            </a:r>
            <a:endParaRPr lang="fa-IR" dirty="0">
              <a:cs typeface="B Mitra" panose="00000400000000000000" pitchFamily="2" charset="-78"/>
            </a:endParaRPr>
          </a:p>
          <a:p>
            <a:pPr algn="r" rtl="1"/>
            <a:r>
              <a:rPr lang="fa-IR" dirty="0" smtClean="0"/>
              <a:t>بهبود </a:t>
            </a:r>
            <a:r>
              <a:rPr lang="fa-IR" dirty="0" smtClean="0"/>
              <a:t>مدل </a:t>
            </a:r>
            <a:r>
              <a:rPr lang="en-US" dirty="0" smtClean="0"/>
              <a:t>oracle</a:t>
            </a:r>
            <a:endParaRPr lang="en-US" dirty="0"/>
          </a:p>
          <a:p>
            <a:pPr algn="r" rt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" y="3354965"/>
            <a:ext cx="6477000" cy="3057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10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B Mitra" panose="00000400000000000000" pitchFamily="2" charset="-78"/>
              </a:rPr>
              <a:t>Concentrated Liquidity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538287"/>
            <a:ext cx="7696200" cy="504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47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بررسی قراردادهای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بررسی عمیق کد یک پروتکل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شناسایی اشکالات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ارائه راه‌حل‌های کارآمد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800" dirty="0">
              <a:cs typeface="B Mitra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DE893-1039-304C-6C89-98081729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5000730"/>
            <a:ext cx="5059680" cy="1024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817FC-30B1-2BD9-F804-59760021A7F9}"/>
              </a:ext>
            </a:extLst>
          </p:cNvPr>
          <p:cNvSpPr txBox="1"/>
          <p:nvPr/>
        </p:nvSpPr>
        <p:spPr>
          <a:xfrm>
            <a:off x="4234543" y="5961427"/>
            <a:ext cx="37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cs typeface="B Mitra" panose="00000400000000000000" pitchFamily="2" charset="-78"/>
              </a:rPr>
              <a:t>ایجاد یک زنجیره بر اساس پروتکلی اشتباه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848CF-7B57-1AF3-F340-8D9C9A42FB99}"/>
              </a:ext>
            </a:extLst>
          </p:cNvPr>
          <p:cNvSpPr txBox="1">
            <a:spLocks/>
          </p:cNvSpPr>
          <p:nvPr/>
        </p:nvSpPr>
        <p:spPr>
          <a:xfrm>
            <a:off x="123824" y="1845734"/>
            <a:ext cx="558355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محتوای گزارش یک </a:t>
            </a:r>
            <a:r>
              <a:rPr lang="en-US" sz="2800" dirty="0">
                <a:cs typeface="B Mitra" panose="00000400000000000000" pitchFamily="2" charset="-78"/>
              </a:rPr>
              <a:t>audit</a:t>
            </a:r>
            <a:r>
              <a:rPr lang="fa-IR" sz="2800" dirty="0">
                <a:cs typeface="B Mitra" panose="00000400000000000000" pitchFamily="2" charset="-78"/>
              </a:rPr>
              <a:t>: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یافته‌ها از جمله آسیب‌پذیری، خطا و ...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راه‌حل رفع این مشکلات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ارائه نقشه راه برای حل مسائل باقی‌مانده </a:t>
            </a:r>
          </a:p>
        </p:txBody>
      </p:sp>
    </p:spTree>
    <p:extLst>
      <p:ext uri="{BB962C8B-B14F-4D97-AF65-F5344CB8AC3E}">
        <p14:creationId xmlns:p14="http://schemas.microsoft.com/office/powerpoint/2010/main" val="33062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مراحل بررسی قرارداد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1) </a:t>
            </a:r>
            <a:r>
              <a:rPr lang="fa-IR" sz="2800" b="1" dirty="0">
                <a:cs typeface="B Mitra" panose="00000400000000000000" pitchFamily="2" charset="-78"/>
              </a:rPr>
              <a:t>جمع‌آوری اسناد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کد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</a:t>
            </a:r>
            <a:r>
              <a:rPr lang="en-US" sz="2600" dirty="0">
                <a:cs typeface="B Mitra" panose="00000400000000000000" pitchFamily="2" charset="-78"/>
              </a:rPr>
              <a:t>Whitepaper</a:t>
            </a:r>
            <a:endParaRPr lang="fa-IR" sz="26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معماری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6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CF5DF-2B1F-848F-796D-72601A6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06388"/>
            <a:ext cx="4714233" cy="47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مراحل بررسی قرارداد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2) </a:t>
            </a:r>
            <a:r>
              <a:rPr lang="fa-IR" sz="2800" b="1" dirty="0">
                <a:cs typeface="B Mitra" panose="00000400000000000000" pitchFamily="2" charset="-78"/>
              </a:rPr>
              <a:t>تست خودکار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فازینگ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تست خودکار همه حالات قرارداد هوشمند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تست نفوذ خودکار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CF5DF-2B1F-848F-796D-72601A6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075" y="1805330"/>
            <a:ext cx="4114800" cy="41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6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مراحل بررسی قرارداد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3) </a:t>
            </a:r>
            <a:r>
              <a:rPr lang="fa-IR" sz="2800" b="1" dirty="0">
                <a:cs typeface="B Mitra" panose="00000400000000000000" pitchFamily="2" charset="-78"/>
              </a:rPr>
              <a:t>بررسی دستی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بررسی تیمی خطاها و آسیب‌پذیری‌ها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بیشتر برای تست منطق برنامه و معماری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بهینه‌سازی (مثلا </a:t>
            </a:r>
            <a:r>
              <a:rPr lang="en-US" sz="2600" dirty="0">
                <a:cs typeface="B Mitra" panose="00000400000000000000" pitchFamily="2" charset="-78"/>
              </a:rPr>
              <a:t>gas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CF5DF-2B1F-848F-796D-72601A6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075" y="1805330"/>
            <a:ext cx="4368634" cy="43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4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مراحل بررسی قرارداد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4) </a:t>
            </a:r>
            <a:r>
              <a:rPr lang="fa-IR" sz="2800" b="1" dirty="0">
                <a:cs typeface="B Mitra" panose="00000400000000000000" pitchFamily="2" charset="-78"/>
              </a:rPr>
              <a:t>طبقه‌بندی خطاهای قرارداد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بحرانی (</a:t>
            </a:r>
            <a:r>
              <a:rPr lang="en-US" sz="2600" dirty="0">
                <a:cs typeface="B Mitra" panose="00000400000000000000" pitchFamily="2" charset="-78"/>
              </a:rPr>
              <a:t>Critical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عمده (</a:t>
            </a:r>
            <a:r>
              <a:rPr lang="en-US" sz="2600" dirty="0">
                <a:cs typeface="B Mitra" panose="00000400000000000000" pitchFamily="2" charset="-78"/>
              </a:rPr>
              <a:t>Major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متوسط (</a:t>
            </a:r>
            <a:r>
              <a:rPr lang="en-US" sz="2600" dirty="0">
                <a:cs typeface="B Mitra" panose="00000400000000000000" pitchFamily="2" charset="-78"/>
              </a:rPr>
              <a:t>Medium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  <a:endParaRPr lang="en-US" sz="26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جزئی (</a:t>
            </a:r>
            <a:r>
              <a:rPr lang="en-US" sz="2600" dirty="0">
                <a:cs typeface="B Mitra" panose="00000400000000000000" pitchFamily="2" charset="-78"/>
              </a:rPr>
              <a:t>Minor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نشت اطلاعات (</a:t>
            </a:r>
            <a:r>
              <a:rPr lang="en-US" sz="2600" dirty="0">
                <a:cs typeface="B Mitra" panose="00000400000000000000" pitchFamily="2" charset="-78"/>
              </a:rPr>
              <a:t>Information</a:t>
            </a:r>
            <a:r>
              <a:rPr lang="fa-IR" sz="2600" dirty="0">
                <a:cs typeface="B Mitra" panose="00000400000000000000" pitchFamily="2" charset="-78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CF5DF-2B1F-848F-796D-72601A6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075" y="1805330"/>
            <a:ext cx="4368633" cy="43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534275" y="349680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تجارت غیر متمرکز </a:t>
            </a:r>
            <a:r>
              <a:rPr lang="fa-IR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err="1" smtClean="0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DeFi</a:t>
            </a:r>
            <a:endParaRPr lang="ko-KR" altLang="en-US" sz="3200" b="1" dirty="0">
              <a:solidFill>
                <a:srgbClr val="B921AE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1" y="934455"/>
            <a:ext cx="5571008" cy="3133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3092" y="5084159"/>
            <a:ext cx="1362606" cy="1362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432" y="934455"/>
            <a:ext cx="2221057" cy="2216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735957"/>
            <a:ext cx="1438616" cy="1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17" y="3808672"/>
            <a:ext cx="1293186" cy="1293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72" y="2501301"/>
            <a:ext cx="1360060" cy="13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مراحل بررسی قرارداد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5و6) </a:t>
            </a:r>
            <a:r>
              <a:rPr lang="fa-IR" sz="2800" b="1" dirty="0">
                <a:cs typeface="B Mitra" panose="00000400000000000000" pitchFamily="2" charset="-78"/>
              </a:rPr>
              <a:t>انتشار گزارش اولیه و گزارش نهایی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ارائه نقص‌ها و بازخورد تیم در نحوه برطرف‌سازی خطاها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 لیست تمامی یافته‌ها در گزارش نهایی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CF5DF-2B1F-848F-796D-72601A6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49" y="1088633"/>
            <a:ext cx="5551909" cy="55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آسیب‌پذیری‌های رایج قراردادهای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4"/>
            <a:ext cx="6882260" cy="402336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1) </a:t>
            </a:r>
            <a:r>
              <a:rPr lang="fa-IR" sz="2800" b="1" dirty="0">
                <a:cs typeface="B Mitra" panose="00000400000000000000" pitchFamily="2" charset="-78"/>
              </a:rPr>
              <a:t>مسائل مربوط به ورود مجدد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فراخوانی یک تابع خارجی غیرقابل اعتماد توسط قرارداد هوشمند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2) </a:t>
            </a:r>
            <a:r>
              <a:rPr lang="fa-IR" sz="2800" b="1" dirty="0">
                <a:cs typeface="B Mitra" panose="00000400000000000000" pitchFamily="2" charset="-78"/>
              </a:rPr>
              <a:t>سرریز و زیر جریان عدد صحیح (</a:t>
            </a:r>
            <a:r>
              <a:rPr lang="en-US" sz="2800" b="1" dirty="0">
                <a:cs typeface="B Mitra" panose="00000400000000000000" pitchFamily="2" charset="-78"/>
              </a:rPr>
              <a:t>Integer overflow and underflow</a:t>
            </a:r>
            <a:r>
              <a:rPr lang="fa-IR" sz="2800" b="1" dirty="0">
                <a:cs typeface="B Mitra" panose="00000400000000000000" pitchFamily="2" charset="-78"/>
              </a:rPr>
              <a:t>)</a:t>
            </a:r>
            <a:endParaRPr lang="en-US" sz="2600" b="1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بدست ‌آمدن عدد حاصل محاسبات بیش از ظرفیت ذخیره‌سازی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2231B-4E54-FB63-22E6-779D100B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5" y="1583833"/>
            <a:ext cx="4296363" cy="42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آسیب‌پذیری‌های رایج قراردادهای هوشمند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4"/>
            <a:ext cx="6882260" cy="402336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3) </a:t>
            </a:r>
            <a:r>
              <a:rPr lang="fa-IR" sz="2800" b="1" dirty="0">
                <a:cs typeface="B Mitra" panose="00000400000000000000" pitchFamily="2" charset="-78"/>
              </a:rPr>
              <a:t>نشت اطلاعات در مورد فرصت‌های پیش‌رو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نشت اطلاعات در مورد خریدهای آتی توسط </a:t>
            </a:r>
            <a:r>
              <a:rPr lang="en-US" sz="2600" dirty="0" err="1">
                <a:cs typeface="B Mitra" panose="00000400000000000000" pitchFamily="2" charset="-78"/>
              </a:rPr>
              <a:t>dApp</a:t>
            </a:r>
            <a:endParaRPr lang="fa-IR" sz="2600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4) </a:t>
            </a:r>
            <a:r>
              <a:rPr lang="fa-IR" sz="2800" b="1" dirty="0">
                <a:cs typeface="B Mitra" panose="00000400000000000000" pitchFamily="2" charset="-78"/>
              </a:rPr>
              <a:t>خطرات متمرکزسازی</a:t>
            </a:r>
            <a:endParaRPr lang="en-US" sz="2600" b="1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به خطر افتادن داده‌ها یا کنترل در نقطه شکستی به نام متمرکزسازی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800" b="1" dirty="0">
              <a:cs typeface="B Mitra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2231B-4E54-FB63-22E6-779D100B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5" y="1583833"/>
            <a:ext cx="4296363" cy="42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B Mitra" panose="00000400000000000000" pitchFamily="2" charset="-78"/>
              </a:rPr>
              <a:t>Audit</a:t>
            </a:r>
            <a:r>
              <a:rPr lang="fa-IR" dirty="0">
                <a:cs typeface="B Mitra" panose="00000400000000000000" pitchFamily="2" charset="-78"/>
              </a:rPr>
              <a:t>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4"/>
            <a:ext cx="6882260" cy="402336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بررسی سه نسخه عرضه شده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اجرای یک برنامه </a:t>
            </a:r>
            <a:r>
              <a:rPr lang="en-US" sz="2800" dirty="0">
                <a:cs typeface="B Mitra" panose="00000400000000000000" pitchFamily="2" charset="-78"/>
              </a:rPr>
              <a:t>bug bounty</a:t>
            </a:r>
            <a:r>
              <a:rPr lang="fa-IR" sz="2600" dirty="0">
                <a:cs typeface="B Mitra" panose="00000400000000000000" pitchFamily="2" charset="-78"/>
              </a:rPr>
              <a:t> و رفع تعداد زیادی از مشکلات</a:t>
            </a:r>
            <a:endParaRPr lang="en-US" sz="28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" y="2188961"/>
            <a:ext cx="3329850" cy="33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3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B Mitra" panose="00000400000000000000" pitchFamily="2" charset="-78"/>
              </a:rPr>
              <a:t>Audit</a:t>
            </a:r>
            <a:r>
              <a:rPr lang="fa-IR" dirty="0">
                <a:cs typeface="B Mitra" panose="00000400000000000000" pitchFamily="2" charset="-78"/>
              </a:rPr>
              <a:t>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4"/>
            <a:ext cx="6882260" cy="402336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fa-IR" sz="2800" b="1" dirty="0">
                <a:cs typeface="B Mitra" panose="00000400000000000000" pitchFamily="2" charset="-78"/>
              </a:rPr>
              <a:t>نسخه 1 (</a:t>
            </a:r>
            <a:r>
              <a:rPr lang="en-US" sz="2800" b="1" dirty="0">
                <a:cs typeface="B Mitra" panose="00000400000000000000" pitchFamily="2" charset="-78"/>
              </a:rPr>
              <a:t>V1</a:t>
            </a:r>
            <a:r>
              <a:rPr lang="fa-IR" sz="2800" b="1" dirty="0">
                <a:cs typeface="B Mitra" panose="00000400000000000000" pitchFamily="2" charset="-78"/>
              </a:rPr>
              <a:t>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گزارشی در ژانویه 2019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7 تهدید، 1 عمده و 6تا جزئی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آسیب‌پذیری عمده (نیمه‌بحرانی) بر روی تابع </a:t>
            </a:r>
            <a:r>
              <a:rPr lang="en-US" sz="2800" dirty="0" err="1">
                <a:cs typeface="B Mitra" panose="00000400000000000000" pitchFamily="2" charset="-78"/>
              </a:rPr>
              <a:t>transferForm</a:t>
            </a:r>
            <a:endParaRPr lang="fa-IR" sz="2800" dirty="0">
              <a:cs typeface="B Mitra" panose="00000400000000000000" pitchFamily="2" charset="-78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600" dirty="0">
                <a:cs typeface="B Mitra" panose="00000400000000000000" pitchFamily="2" charset="-78"/>
              </a:rPr>
              <a:t>امکان دزدیدن پول کل یک </a:t>
            </a:r>
            <a:r>
              <a:rPr lang="en-US" sz="2600" dirty="0">
                <a:cs typeface="B Mitra" panose="00000400000000000000" pitchFamily="2" charset="-78"/>
              </a:rPr>
              <a:t>pool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" y="2188961"/>
            <a:ext cx="3329850" cy="33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8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B Mitra" panose="00000400000000000000" pitchFamily="2" charset="-78"/>
              </a:rPr>
              <a:t>Audit</a:t>
            </a:r>
            <a:r>
              <a:rPr lang="fa-IR" dirty="0">
                <a:cs typeface="B Mitra" panose="00000400000000000000" pitchFamily="2" charset="-78"/>
              </a:rPr>
              <a:t>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fa-IR" sz="2800" b="1" dirty="0">
                <a:cs typeface="B Mitra" panose="00000400000000000000" pitchFamily="2" charset="-78"/>
              </a:rPr>
              <a:t>نسخه 2 (</a:t>
            </a:r>
            <a:r>
              <a:rPr lang="en-US" sz="2800" b="1" dirty="0">
                <a:cs typeface="B Mitra" panose="00000400000000000000" pitchFamily="2" charset="-78"/>
              </a:rPr>
              <a:t>V2</a:t>
            </a:r>
            <a:r>
              <a:rPr lang="fa-IR" sz="2800" b="1" dirty="0">
                <a:cs typeface="B Mitra" panose="00000400000000000000" pitchFamily="2" charset="-78"/>
              </a:rPr>
              <a:t>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گزارشی در سال 2020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ارائه 3 باگ و 7 پیشنهاد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باگ‌های مطرح‌شده از آسیب‌پذیری‌های از جنس: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Mitra" panose="00000400000000000000" pitchFamily="2" charset="-78"/>
              </a:rPr>
              <a:t>Race condition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Mitra" panose="00000400000000000000" pitchFamily="2" charset="-78"/>
              </a:rPr>
              <a:t>Integer overflow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" y="2188961"/>
            <a:ext cx="3329850" cy="33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92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B Mitra" panose="00000400000000000000" pitchFamily="2" charset="-78"/>
              </a:rPr>
              <a:t>Audit</a:t>
            </a:r>
            <a:r>
              <a:rPr lang="fa-IR" dirty="0">
                <a:cs typeface="B Mitra" panose="00000400000000000000" pitchFamily="2" charset="-78"/>
              </a:rPr>
              <a:t>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fa-IR" sz="2800" b="1" dirty="0">
                <a:cs typeface="B Mitra" panose="00000400000000000000" pitchFamily="2" charset="-78"/>
              </a:rPr>
              <a:t>نسخه 3 (</a:t>
            </a:r>
            <a:r>
              <a:rPr lang="en-US" sz="2800" b="1" dirty="0">
                <a:cs typeface="B Mitra" panose="00000400000000000000" pitchFamily="2" charset="-78"/>
              </a:rPr>
              <a:t>V3</a:t>
            </a:r>
            <a:r>
              <a:rPr lang="fa-IR" sz="2800" b="1" dirty="0">
                <a:cs typeface="B Mitra" panose="00000400000000000000" pitchFamily="2" charset="-78"/>
              </a:rPr>
              <a:t>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گزارشی در سال 2021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ارائه 2 مشکل متوسط و 159 مشکل جزئی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مشکلات متوسط: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>
                <a:cs typeface="B Mitra" panose="00000400000000000000" pitchFamily="2" charset="-78"/>
              </a:rPr>
              <a:t>چک ناکافی مقادیر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200" dirty="0">
                <a:cs typeface="B Mitra" panose="00000400000000000000" pitchFamily="2" charset="-78"/>
              </a:rPr>
              <a:t>سرریز پشته</a:t>
            </a: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0" y="2188961"/>
            <a:ext cx="3329850" cy="33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9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موفقیت </a:t>
            </a:r>
            <a:r>
              <a:rPr lang="en-US" sz="2800" dirty="0" err="1">
                <a:cs typeface="B Mitra" panose="00000400000000000000" pitchFamily="2" charset="-78"/>
              </a:rPr>
              <a:t>uniswap</a:t>
            </a:r>
            <a:r>
              <a:rPr lang="fa-IR" sz="2800" dirty="0">
                <a:cs typeface="B Mitra" panose="00000400000000000000" pitchFamily="2" charset="-78"/>
              </a:rPr>
              <a:t> یکی از دلایل ایجاد رقبا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ایجاد ویژگی‌های نوآورانه برای جذب کابران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اتخاذ مفهوم </a:t>
            </a:r>
            <a:r>
              <a:rPr lang="en-US" sz="2800" dirty="0">
                <a:cs typeface="B Mitra" panose="00000400000000000000" pitchFamily="2" charset="-78"/>
              </a:rPr>
              <a:t>AMM</a:t>
            </a:r>
            <a:r>
              <a:rPr lang="fa-IR" sz="2800" dirty="0">
                <a:cs typeface="B Mitra" panose="00000400000000000000" pitchFamily="2" charset="-78"/>
              </a:rPr>
              <a:t> یا رویکردهای دیگر در رقبا</a:t>
            </a: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497" y="1195497"/>
            <a:ext cx="5662503" cy="56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65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>
                <a:cs typeface="B Mitra" panose="00000400000000000000" pitchFamily="2" charset="-78"/>
              </a:rPr>
              <a:t>1Inch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نقدینگی کم در </a:t>
            </a:r>
            <a:r>
              <a:rPr lang="en-US" sz="2800" dirty="0" err="1">
                <a:cs typeface="B Mitra" panose="00000400000000000000" pitchFamily="2" charset="-78"/>
              </a:rPr>
              <a:t>uniswap</a:t>
            </a:r>
            <a:r>
              <a:rPr lang="fa-IR" sz="2800" dirty="0">
                <a:cs typeface="B Mitra" panose="00000400000000000000" pitchFamily="2" charset="-78"/>
              </a:rPr>
              <a:t>، مانع اساسی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جمع‌کننده </a:t>
            </a:r>
            <a:r>
              <a:rPr lang="en-US" sz="2800" dirty="0">
                <a:cs typeface="B Mitra" panose="00000400000000000000" pitchFamily="2" charset="-78"/>
              </a:rPr>
              <a:t>DEX</a:t>
            </a:r>
            <a:r>
              <a:rPr lang="fa-IR" sz="2800" dirty="0">
                <a:cs typeface="B Mitra" panose="00000400000000000000" pitchFamily="2" charset="-78"/>
              </a:rPr>
              <a:t>، در حال حاضر دارای 12 صرافی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انجام خودکار معامله برای رسیدن به بهترین نرخ موجود</a:t>
            </a: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03" y="2029482"/>
            <a:ext cx="4056938" cy="40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6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 err="1">
                <a:cs typeface="B Mitra" panose="00000400000000000000" pitchFamily="2" charset="-78"/>
              </a:rPr>
              <a:t>Pancakeswap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استفاده از </a:t>
            </a:r>
            <a:r>
              <a:rPr lang="en-US" sz="2800" dirty="0" err="1">
                <a:cs typeface="B Mitra" panose="00000400000000000000" pitchFamily="2" charset="-78"/>
              </a:rPr>
              <a:t>Binance</a:t>
            </a:r>
            <a:r>
              <a:rPr lang="fa-IR" sz="2800" dirty="0">
                <a:cs typeface="B Mitra" panose="00000400000000000000" pitchFamily="2" charset="-78"/>
              </a:rPr>
              <a:t>، ارائه خدمات ارزان‌تر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ارائه توکن‌های </a:t>
            </a:r>
            <a:r>
              <a:rPr lang="en-US" sz="2800" dirty="0">
                <a:cs typeface="B Mitra" panose="00000400000000000000" pitchFamily="2" charset="-78"/>
              </a:rPr>
              <a:t>BEP-20</a:t>
            </a:r>
            <a:r>
              <a:rPr lang="fa-IR" sz="2800" dirty="0">
                <a:cs typeface="B Mitra" panose="00000400000000000000" pitchFamily="2" charset="-78"/>
              </a:rPr>
              <a:t> بر روی بلاکچین </a:t>
            </a:r>
            <a:r>
              <a:rPr lang="en-US" sz="2800" dirty="0" err="1">
                <a:cs typeface="B Mitra" panose="00000400000000000000" pitchFamily="2" charset="-78"/>
              </a:rPr>
              <a:t>Binance</a:t>
            </a:r>
            <a:endParaRPr lang="fa-IR" sz="2800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توکن مخصوص به خود به نام </a:t>
            </a:r>
            <a:r>
              <a:rPr lang="en-US" sz="2800" dirty="0">
                <a:cs typeface="B Mitra" panose="00000400000000000000" pitchFamily="2" charset="-78"/>
              </a:rPr>
              <a:t>CAKE</a:t>
            </a: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202" y="2304660"/>
            <a:ext cx="3603866" cy="36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7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534275" y="349680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تجارت غیر متمرکز </a:t>
            </a:r>
            <a:r>
              <a:rPr lang="fa-IR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err="1" smtClean="0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DeFi</a:t>
            </a:r>
            <a:endParaRPr lang="ko-KR" altLang="en-US" sz="3200" b="1" dirty="0">
              <a:solidFill>
                <a:srgbClr val="B921AE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34" y="1987995"/>
            <a:ext cx="5134566" cy="29942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90824" y="2457300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هزینه‌های کمتر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44037" y="3237586"/>
            <a:ext cx="1526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شفافیت بیشتر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39040" y="3932431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افزایش دسترسی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27443" y="4751366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کنترل بیشتر بر وجوه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4283" y="2735707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عدم قطعیت نظارتی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0689" y="3449485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خطرات امنیتی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7933" y="4163263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موانع فنی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03975" y="988701"/>
            <a:ext cx="1131676" cy="8834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="1" dirty="0" smtClean="0"/>
              <a:t>o</a:t>
            </a:r>
            <a:r>
              <a:rPr lang="en-US" dirty="0" smtClean="0"/>
              <a:t>ns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641388" y="988701"/>
            <a:ext cx="1131676" cy="883420"/>
          </a:xfrm>
          <a:prstGeom prst="ellipse">
            <a:avLst/>
          </a:prstGeom>
          <a:solidFill>
            <a:srgbClr val="FF99FF"/>
          </a:solidFill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 err="1">
                <a:cs typeface="B Mitra" panose="00000400000000000000" pitchFamily="2" charset="-78"/>
              </a:rPr>
              <a:t>Sushiswap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بازارساز خودکار (</a:t>
            </a:r>
            <a:r>
              <a:rPr lang="en-US" sz="2800" dirty="0">
                <a:cs typeface="B Mitra" panose="00000400000000000000" pitchFamily="2" charset="-78"/>
              </a:rPr>
              <a:t>AMM</a:t>
            </a:r>
            <a:r>
              <a:rPr lang="fa-IR" sz="2800" dirty="0">
                <a:cs typeface="B Mitra" panose="00000400000000000000" pitchFamily="2" charset="-78"/>
              </a:rPr>
              <a:t>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یک فورک از </a:t>
            </a:r>
            <a:r>
              <a:rPr lang="en-US" sz="2800" dirty="0" err="1">
                <a:cs typeface="B Mitra" panose="00000400000000000000" pitchFamily="2" charset="-78"/>
              </a:rPr>
              <a:t>uniswap</a:t>
            </a:r>
            <a:endParaRPr lang="fa-IR" sz="2800" dirty="0">
              <a:cs typeface="B Mitra" panose="00000400000000000000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202" y="2457335"/>
            <a:ext cx="3603866" cy="33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77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 err="1">
                <a:cs typeface="B Mitra" panose="00000400000000000000" pitchFamily="2" charset="-78"/>
              </a:rPr>
              <a:t>dYdX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مبتنی بر اتریوم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تجارت در اوراق مشتقه مانند قراردادهای آتی 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قراردادهای دائمی 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ارتباط با </a:t>
            </a:r>
            <a:r>
              <a:rPr lang="en-US" sz="2800" dirty="0" err="1">
                <a:cs typeface="B Mitra" panose="00000400000000000000" pitchFamily="2" charset="-78"/>
              </a:rPr>
              <a:t>Starkware</a:t>
            </a:r>
            <a:r>
              <a:rPr lang="fa-IR" sz="2800" dirty="0">
                <a:cs typeface="B Mitra" panose="00000400000000000000" pitchFamily="2" charset="-78"/>
              </a:rPr>
              <a:t> و استقرار در لایه 2 اتریوم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625" y="2181689"/>
            <a:ext cx="3574771" cy="35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5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 err="1">
                <a:cs typeface="B Mitra" panose="00000400000000000000" pitchFamily="2" charset="-78"/>
              </a:rPr>
              <a:t>BinanceDex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صرافی ارز دیجیتال با بیشترین حجم معاملات ارزهای دیجیتال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بر اساس زنجیره بلوک بایننس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>
                <a:cs typeface="B Mitra" panose="00000400000000000000" pitchFamily="2" charset="-78"/>
              </a:rPr>
              <a:t> ارائه </a:t>
            </a:r>
            <a:r>
              <a:rPr lang="en-US" sz="2800" dirty="0">
                <a:cs typeface="B Mitra" panose="00000400000000000000" pitchFamily="2" charset="-78"/>
              </a:rPr>
              <a:t>Wallet</a:t>
            </a:r>
            <a:endParaRPr lang="fa-IR" sz="2800" dirty="0">
              <a:cs typeface="B Mitra" panose="00000400000000000000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932" y="2041730"/>
            <a:ext cx="3864020" cy="38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34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CBAE-76EF-4965-A553-BF6D2DF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Mitra" panose="00000400000000000000" pitchFamily="2" charset="-78"/>
              </a:rPr>
              <a:t>رقبای قرارداد هوشمند </a:t>
            </a:r>
            <a:r>
              <a:rPr lang="en-US" dirty="0" err="1">
                <a:cs typeface="B Mitra" panose="00000400000000000000" pitchFamily="2" charset="-78"/>
              </a:rPr>
              <a:t>uniswap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91D8-D803-56B2-9FF3-B2F4EDBA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420" y="1845733"/>
            <a:ext cx="6882260" cy="4424437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</a:t>
            </a:r>
            <a:r>
              <a:rPr lang="en-US" sz="2800" b="1" dirty="0">
                <a:cs typeface="B Mitra" panose="00000400000000000000" pitchFamily="2" charset="-78"/>
              </a:rPr>
              <a:t>Serum</a:t>
            </a:r>
            <a:endParaRPr lang="fa-IR" sz="2800" b="1" dirty="0">
              <a:cs typeface="B Mitra" panose="00000400000000000000" pitchFamily="2" charset="-78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هزینه کم و سرعت بالای تراکنش برای امور مالی غیرمتمرکز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در بلاکچین </a:t>
            </a:r>
            <a:r>
              <a:rPr lang="en-US" sz="2800" dirty="0">
                <a:cs typeface="B Mitra" panose="00000400000000000000" pitchFamily="2" charset="-78"/>
              </a:rPr>
              <a:t>Solana</a:t>
            </a:r>
            <a:r>
              <a:rPr lang="fa-IR" sz="2800" dirty="0">
                <a:cs typeface="B Mitra" panose="00000400000000000000" pitchFamily="2" charset="-78"/>
              </a:rPr>
              <a:t> 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>
                <a:cs typeface="B Mitra" panose="00000400000000000000" pitchFamily="2" charset="-78"/>
              </a:rPr>
              <a:t> امکان کنترل کامل بر معاملات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en-US" sz="2200" dirty="0">
              <a:cs typeface="B Mitra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28DD9-C1BC-1FD6-A5B5-BFA2D0DF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932" y="2116376"/>
            <a:ext cx="3789374" cy="37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20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 smtClean="0">
                <a:cs typeface="B Nazanin" panose="00000400000000000000" pitchFamily="2" charset="-78"/>
              </a:rPr>
              <a:t>کارهای پیش رو و ایده‌های بهبود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 smtClean="0">
                <a:cs typeface="B Nazanin" panose="00000400000000000000" pitchFamily="2" charset="-78"/>
              </a:rPr>
              <a:t>جمع‌بندی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7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534275" y="349680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صرافی غیر متمرکز </a:t>
            </a:r>
            <a:r>
              <a:rPr lang="fa-IR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err="1" smtClean="0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De</a:t>
            </a:r>
            <a:r>
              <a:rPr lang="en-US" altLang="ko-KR" sz="3200" b="1" dirty="0" err="1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x</a:t>
            </a:r>
            <a:endParaRPr lang="ko-KR" altLang="en-US" sz="3200" b="1" dirty="0">
              <a:solidFill>
                <a:srgbClr val="B921AE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5812" y="1630920"/>
            <a:ext cx="63789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مکانیسم‌های غیرمتمرکز برای فعال </a:t>
            </a:r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کردن معاملات همتا به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همتا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بازارسازان خودکار </a:t>
            </a:r>
            <a:r>
              <a:rPr lang="en-US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(AMM)</a:t>
            </a:r>
            <a:endParaRPr lang="fa-IR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lvl="1" algn="r" rtl="1"/>
            <a:endParaRPr lang="fa-IR" sz="2400" dirty="0" smtClean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ارتقای شفافیت و باز بودن</a:t>
            </a:r>
          </a:p>
          <a:p>
            <a:pPr algn="r" rtl="1"/>
            <a:endParaRPr lang="en-US" sz="2400" dirty="0" smtClean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یک دفتر کل عمومی </a:t>
            </a:r>
            <a:endParaRPr lang="en-US" sz="2400" dirty="0" smtClean="0">
              <a:solidFill>
                <a:srgbClr val="00206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1" y="3164090"/>
            <a:ext cx="6797551" cy="35573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210031"/>
            <a:ext cx="2841777" cy="28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824FD0-A44A-4A91-80DD-4B888C3C691A}"/>
              </a:ext>
            </a:extLst>
          </p:cNvPr>
          <p:cNvCxnSpPr>
            <a:cxnSpLocks/>
          </p:cNvCxnSpPr>
          <p:nvPr/>
        </p:nvCxnSpPr>
        <p:spPr>
          <a:xfrm>
            <a:off x="6443004" y="3710263"/>
            <a:ext cx="697166" cy="1702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z="2400" smtClean="0"/>
              <a:pPr/>
              <a:t>6</a:t>
            </a:fld>
            <a:endParaRPr lang="en-US" sz="24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53A274-3FBF-467E-9272-C42503DADF96}"/>
              </a:ext>
            </a:extLst>
          </p:cNvPr>
          <p:cNvGrpSpPr/>
          <p:nvPr/>
        </p:nvGrpSpPr>
        <p:grpSpPr>
          <a:xfrm>
            <a:off x="3921837" y="1228657"/>
            <a:ext cx="4688763" cy="4223442"/>
            <a:chOff x="2221435" y="2017070"/>
            <a:chExt cx="4688763" cy="422344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A2197AE-AB4F-4102-B6DF-B2B9FEC62201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4572000" y="2741103"/>
              <a:ext cx="227858" cy="126416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4A3AD9C-57DE-496E-9148-D978C48D4DD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572001" y="3624297"/>
              <a:ext cx="1601680" cy="34476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6F6655-DAB7-4951-9CC3-BCFB7CDC6848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4618455" y="2877547"/>
              <a:ext cx="1431266" cy="117135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E2DA90-EF8C-4656-9E06-5D8C63D706C6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298583" y="3181194"/>
              <a:ext cx="1273416" cy="82406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147E6A-823B-4560-9FA2-BC68B16CE662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3143375" y="4164475"/>
              <a:ext cx="1189906" cy="101090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FC6AFA-618C-4B96-B5F5-582437F60CA1}"/>
                </a:ext>
              </a:extLst>
            </p:cNvPr>
            <p:cNvCxnSpPr>
              <a:cxnSpLocks/>
              <a:endCxn id="18" idx="6"/>
            </p:cNvCxnSpPr>
            <p:nvPr/>
          </p:nvCxnSpPr>
          <p:spPr>
            <a:xfrm flipH="1">
              <a:off x="3277508" y="4005263"/>
              <a:ext cx="1294492" cy="18091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824FD0-A44A-4A91-80DD-4B888C3C691A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4303051" y="3958146"/>
              <a:ext cx="267928" cy="181628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96CD1D-051A-45CC-93AE-A72D9B73C41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572000" y="4005263"/>
              <a:ext cx="926239" cy="7790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81602C-A726-4E65-830F-4692CA9231E8}"/>
                </a:ext>
              </a:extLst>
            </p:cNvPr>
            <p:cNvSpPr/>
            <p:nvPr/>
          </p:nvSpPr>
          <p:spPr>
            <a:xfrm>
              <a:off x="3671899" y="3068960"/>
              <a:ext cx="1800200" cy="1800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altLang="ko-KR" sz="2400" dirty="0" smtClean="0"/>
                <a:t>ابزار‌ها</a:t>
              </a:r>
            </a:p>
            <a:p>
              <a:pPr algn="ctr"/>
              <a:r>
                <a:rPr lang="en-US" altLang="ko-KR" sz="2400" dirty="0" smtClean="0"/>
                <a:t>vs</a:t>
              </a:r>
              <a:endParaRPr lang="fa-IR" altLang="ko-KR" sz="2400" dirty="0" smtClean="0"/>
            </a:p>
            <a:p>
              <a:pPr algn="ctr"/>
              <a:r>
                <a:rPr lang="fa-IR" altLang="ko-KR" sz="2400" dirty="0" smtClean="0"/>
                <a:t>چالش‌ها</a:t>
              </a:r>
              <a:endParaRPr lang="ko-KR" altLang="en-US" sz="2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5B4EC8-C35C-4E31-A026-7461E5A689D3}"/>
                </a:ext>
              </a:extLst>
            </p:cNvPr>
            <p:cNvSpPr/>
            <p:nvPr/>
          </p:nvSpPr>
          <p:spPr>
            <a:xfrm>
              <a:off x="5902086" y="2017070"/>
              <a:ext cx="1008112" cy="10081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C6F68-8842-43EE-9321-C283DC906628}"/>
                </a:ext>
              </a:extLst>
            </p:cNvPr>
            <p:cNvSpPr/>
            <p:nvPr/>
          </p:nvSpPr>
          <p:spPr>
            <a:xfrm>
              <a:off x="2506080" y="2388691"/>
              <a:ext cx="928475" cy="928475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98B0F5-A881-4B79-BF49-514EAF5DFA24}"/>
                </a:ext>
              </a:extLst>
            </p:cNvPr>
            <p:cNvSpPr/>
            <p:nvPr/>
          </p:nvSpPr>
          <p:spPr>
            <a:xfrm>
              <a:off x="2221435" y="5017197"/>
              <a:ext cx="1080120" cy="1080120"/>
            </a:xfrm>
            <a:prstGeom prst="ellipse">
              <a:avLst/>
            </a:prstGeom>
            <a:solidFill>
              <a:schemeClr val="accent5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90D751-FAD5-4BD3-A968-FA6B3F4EB81F}"/>
                </a:ext>
              </a:extLst>
            </p:cNvPr>
            <p:cNvSpPr/>
            <p:nvPr/>
          </p:nvSpPr>
          <p:spPr>
            <a:xfrm>
              <a:off x="5373413" y="4659437"/>
              <a:ext cx="852363" cy="852363"/>
            </a:xfrm>
            <a:prstGeom prst="ellipse">
              <a:avLst/>
            </a:prstGeom>
            <a:solidFill>
              <a:srgbClr val="00FF00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07E1A5-A664-4495-AA71-39D90985F55C}"/>
                </a:ext>
              </a:extLst>
            </p:cNvPr>
            <p:cNvSpPr/>
            <p:nvPr/>
          </p:nvSpPr>
          <p:spPr>
            <a:xfrm>
              <a:off x="6173681" y="3345951"/>
              <a:ext cx="556692" cy="556692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DB2343-13E9-4FBC-8E3B-8FAD236A99C9}"/>
                </a:ext>
              </a:extLst>
            </p:cNvPr>
            <p:cNvSpPr/>
            <p:nvPr/>
          </p:nvSpPr>
          <p:spPr>
            <a:xfrm>
              <a:off x="2633381" y="3864109"/>
              <a:ext cx="644127" cy="644127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E49992-C8DD-4F79-BAE1-43EF21B73A6E}"/>
                </a:ext>
              </a:extLst>
            </p:cNvPr>
            <p:cNvSpPr/>
            <p:nvPr/>
          </p:nvSpPr>
          <p:spPr>
            <a:xfrm>
              <a:off x="4070011" y="5774433"/>
              <a:ext cx="466079" cy="466079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8E7722E-1516-420E-BCC7-AFDBF4747CFA}"/>
                </a:ext>
              </a:extLst>
            </p:cNvPr>
            <p:cNvSpPr/>
            <p:nvPr/>
          </p:nvSpPr>
          <p:spPr>
            <a:xfrm>
              <a:off x="4584206" y="2309799"/>
              <a:ext cx="431304" cy="431304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892827" y="1501880"/>
            <a:ext cx="2233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اوراکل‌های غیرمتمرکز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8610600" y="1040215"/>
            <a:ext cx="914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AMM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1679130" y="4723387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پروتکل‌های تعاملی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8152429" y="4156131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قراردادهای هوشمند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6003452" y="974454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نقدینگی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63645" y="3198590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اجرای آهسته‌تر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546426" y="2580831"/>
            <a:ext cx="265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جفت‌های معاملاتی محدود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43920" y="5579256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پیچیدگی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21407" y="5480181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کارمزدهای بالاتر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E49992-C8DD-4F79-BAE1-43EF21B73A6E}"/>
              </a:ext>
            </a:extLst>
          </p:cNvPr>
          <p:cNvSpPr/>
          <p:nvPr/>
        </p:nvSpPr>
        <p:spPr>
          <a:xfrm>
            <a:off x="6907130" y="5186213"/>
            <a:ext cx="466079" cy="466079"/>
          </a:xfrm>
          <a:prstGeom prst="ellips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534275" y="349680"/>
            <a:ext cx="381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صرافی غیر متمرکز </a:t>
            </a:r>
            <a:r>
              <a:rPr lang="fa-IR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  <a:latin typeface="+mj-lt"/>
                <a:cs typeface="B Nazanin" panose="00000400000000000000" pitchFamily="2" charset="-78"/>
              </a:rPr>
              <a:t> </a:t>
            </a:r>
            <a:r>
              <a:rPr lang="en-US" altLang="ko-KR" sz="3200" b="1" dirty="0" err="1" smtClean="0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De</a:t>
            </a:r>
            <a:r>
              <a:rPr lang="en-US" altLang="ko-KR" sz="3200" b="1" dirty="0" err="1">
                <a:solidFill>
                  <a:srgbClr val="B921AE"/>
                </a:solidFill>
                <a:latin typeface="+mj-lt"/>
                <a:cs typeface="B Nazanin" panose="00000400000000000000" pitchFamily="2" charset="-78"/>
              </a:rPr>
              <a:t>x</a:t>
            </a:r>
            <a:endParaRPr lang="ko-KR" altLang="en-US" sz="3200" b="1" dirty="0">
              <a:solidFill>
                <a:srgbClr val="B921AE"/>
              </a:solidFill>
              <a:latin typeface="+mj-lt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48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7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90" y="314386"/>
            <a:ext cx="4270310" cy="1065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19" y="1819469"/>
            <a:ext cx="10154642" cy="42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8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48" y="314386"/>
            <a:ext cx="3300952" cy="823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9" y="1307771"/>
            <a:ext cx="5549448" cy="3558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12092" y="2473615"/>
            <a:ext cx="1637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ETH-ERC20</a:t>
            </a:r>
            <a:r>
              <a:rPr lang="en-US" sz="2400" dirty="0">
                <a:solidFill>
                  <a:srgbClr val="00206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1607" y="351651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توکن های ارائه دهنده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نقدینگی</a:t>
            </a:r>
            <a:r>
              <a:rPr lang="en-US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LP </a:t>
            </a:r>
            <a:r>
              <a:rPr lang="en-US" sz="2400" dirty="0" smtClean="0">
                <a:solidFill>
                  <a:srgbClr val="002060"/>
                </a:solidFill>
              </a:rPr>
              <a:t>	</a:t>
            </a:r>
          </a:p>
          <a:p>
            <a:pPr algn="r" rtl="1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	</a:t>
            </a:r>
            <a:r>
              <a:rPr lang="en-US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0.3% </a:t>
            </a:r>
            <a:r>
              <a:rPr lang="en-US" sz="2400" dirty="0" err="1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Tnx</a:t>
            </a:r>
            <a:r>
              <a:rPr lang="en-US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Fee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92332" y="1138334"/>
            <a:ext cx="74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3399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V1</a:t>
            </a:r>
            <a:endParaRPr lang="en-US" sz="4000" b="1" dirty="0">
              <a:solidFill>
                <a:srgbClr val="FF3399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147D0BD-7B84-4221-A26A-83ACB59C48F5}"/>
              </a:ext>
            </a:extLst>
          </p:cNvPr>
          <p:cNvSpPr>
            <a:spLocks noChangeAspect="1"/>
          </p:cNvSpPr>
          <p:nvPr/>
        </p:nvSpPr>
        <p:spPr>
          <a:xfrm>
            <a:off x="11147411" y="2356098"/>
            <a:ext cx="579614" cy="579182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630" y="3280333"/>
            <a:ext cx="1067175" cy="1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483-1913-4F5C-8E4C-B54E82F23BC3}" type="slidenum">
              <a:rPr lang="en-US" smtClean="0"/>
              <a:pPr/>
              <a:t>9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173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48" y="314386"/>
            <a:ext cx="3300952" cy="8239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4638" y="3406782"/>
            <a:ext cx="3366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اوراکلی برای </a:t>
            </a:r>
            <a:r>
              <a:rPr lang="fa-IR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مشاهده اطلاعات قیمت در مورد یک </a:t>
            </a:r>
            <a:r>
              <a:rPr lang="fa-IR" sz="2400" dirty="0" smtClean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دارایی </a:t>
            </a:r>
          </a:p>
        </p:txBody>
      </p:sp>
      <p:sp>
        <p:nvSpPr>
          <p:cNvPr id="6" name="Rectangle 5"/>
          <p:cNvSpPr/>
          <p:nvPr/>
        </p:nvSpPr>
        <p:spPr>
          <a:xfrm>
            <a:off x="9216258" y="2323272"/>
            <a:ext cx="1857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ERC20-ERC20</a:t>
            </a:r>
          </a:p>
        </p:txBody>
      </p:sp>
      <p:sp>
        <p:nvSpPr>
          <p:cNvPr id="7" name="Rectangle 6"/>
          <p:cNvSpPr/>
          <p:nvPr/>
        </p:nvSpPr>
        <p:spPr>
          <a:xfrm>
            <a:off x="9592332" y="1138334"/>
            <a:ext cx="74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3399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V2</a:t>
            </a:r>
            <a:endParaRPr lang="en-US" sz="4000" b="1" dirty="0">
              <a:solidFill>
                <a:srgbClr val="FF3399"/>
              </a:solidFill>
            </a:endParaRPr>
          </a:p>
        </p:txBody>
      </p:sp>
      <p:sp>
        <p:nvSpPr>
          <p:cNvPr id="8" name="Trapezoid 24">
            <a:extLst>
              <a:ext uri="{FF2B5EF4-FFF2-40B4-BE49-F238E27FC236}">
                <a16:creationId xmlns:a16="http://schemas.microsoft.com/office/drawing/2014/main" id="{7F838A5F-214D-44B0-BE54-1F7AD12040A9}"/>
              </a:ext>
            </a:extLst>
          </p:cNvPr>
          <p:cNvSpPr>
            <a:spLocks noChangeAspect="1"/>
          </p:cNvSpPr>
          <p:nvPr/>
        </p:nvSpPr>
        <p:spPr>
          <a:xfrm rot="8369018">
            <a:off x="11252613" y="1974727"/>
            <a:ext cx="630553" cy="63656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cs typeface="B Nazanin" panose="00000400000000000000" pitchFamily="2" charset="-78"/>
            </a:endParaRPr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6757C92D-147D-4158-917E-4FCD085268D7}"/>
              </a:ext>
            </a:extLst>
          </p:cNvPr>
          <p:cNvSpPr/>
          <p:nvPr/>
        </p:nvSpPr>
        <p:spPr>
          <a:xfrm rot="14306008">
            <a:off x="11209252" y="3293790"/>
            <a:ext cx="778003" cy="64124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92332" y="5112397"/>
            <a:ext cx="1204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TWAP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grpSp>
        <p:nvGrpSpPr>
          <p:cNvPr id="13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/>
          <p:nvPr/>
        </p:nvGrpSpPr>
        <p:grpSpPr>
          <a:xfrm>
            <a:off x="8642648" y="4760148"/>
            <a:ext cx="949684" cy="841805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99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9170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1161</Words>
  <Application>Microsoft Office PowerPoint</Application>
  <PresentationFormat>Widescreen</PresentationFormat>
  <Paragraphs>322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맑은 고딕</vt:lpstr>
      <vt:lpstr>Arial</vt:lpstr>
      <vt:lpstr>B Mitra</vt:lpstr>
      <vt:lpstr>B Nazanin</vt:lpstr>
      <vt:lpstr>Calibri</vt:lpstr>
      <vt:lpstr>Calibri Light</vt:lpstr>
      <vt:lpstr>Cambria Math</vt:lpstr>
      <vt:lpstr>Kodak</vt:lpstr>
      <vt:lpstr>Office Theme</vt:lpstr>
      <vt:lpstr>2_Custom Design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چگونه معاملات انجام می شود</vt:lpstr>
      <vt:lpstr>Constant product value AMM</vt:lpstr>
      <vt:lpstr>PowerPoint Presentation</vt:lpstr>
      <vt:lpstr>PowerPoint Presentation</vt:lpstr>
      <vt:lpstr>PowerPoint Presentation</vt:lpstr>
      <vt:lpstr>impermanent loss</vt:lpstr>
      <vt:lpstr>PowerPoint Presentation</vt:lpstr>
      <vt:lpstr>تاثیر Arbitrage بر مدل اقتصاد توزیع شده </vt:lpstr>
      <vt:lpstr>Uniswap V3</vt:lpstr>
      <vt:lpstr>Concentrated Liquidity</vt:lpstr>
      <vt:lpstr>بررسی قراردادهای هوشمند</vt:lpstr>
      <vt:lpstr>مراحل بررسی قرارداد هوشمند</vt:lpstr>
      <vt:lpstr>مراحل بررسی قرارداد هوشمند</vt:lpstr>
      <vt:lpstr>مراحل بررسی قرارداد هوشمند</vt:lpstr>
      <vt:lpstr>مراحل بررسی قرارداد هوشمند</vt:lpstr>
      <vt:lpstr>مراحل بررسی قرارداد هوشمند</vt:lpstr>
      <vt:lpstr>آسیب‌پذیری‌های رایج قراردادهای هوشمند</vt:lpstr>
      <vt:lpstr>آسیب‌پذیری‌های رایج قراردادهای هوشمند</vt:lpstr>
      <vt:lpstr>Audit قرارداد هوشمند uniswap</vt:lpstr>
      <vt:lpstr>Audit قرارداد هوشمند uniswap</vt:lpstr>
      <vt:lpstr>Audit قرارداد هوشمند uniswap</vt:lpstr>
      <vt:lpstr>Audit قرارداد هوشمند uniswap</vt:lpstr>
      <vt:lpstr>رقبای قرارداد هوشمند uniswap</vt:lpstr>
      <vt:lpstr>رقبای قرارداد هوشمند uniswap</vt:lpstr>
      <vt:lpstr>رقبای قرارداد هوشمند uniswap</vt:lpstr>
      <vt:lpstr>رقبای قرارداد هوشمند uniswap</vt:lpstr>
      <vt:lpstr>رقبای قرارداد هوشمند uniswap</vt:lpstr>
      <vt:lpstr>رقبای قرارداد هوشمند uniswap</vt:lpstr>
      <vt:lpstr>رقبای قرارداد هوشمند uniswap</vt:lpstr>
      <vt:lpstr>کارهای پیش رو و ایده‌های بهبود</vt:lpstr>
      <vt:lpstr>جمع‌بندی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khosro</cp:lastModifiedBy>
  <cp:revision>41</cp:revision>
  <dcterms:created xsi:type="dcterms:W3CDTF">2023-05-12T13:06:19Z</dcterms:created>
  <dcterms:modified xsi:type="dcterms:W3CDTF">2023-05-14T07:26:42Z</dcterms:modified>
</cp:coreProperties>
</file>